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3" r:id="rId1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6B0E0EA-54A0-47BC-AB40-44094CCDDC83}"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213556483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B0E0EA-54A0-47BC-AB40-44094CCDDC83}"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354491386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B0E0EA-54A0-47BC-AB40-44094CCDDC83}"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397457059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B0E0EA-54A0-47BC-AB40-44094CCDDC83}"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186363022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6B0E0EA-54A0-47BC-AB40-44094CCDDC83}"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127011142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B0E0EA-54A0-47BC-AB40-44094CCDDC83}" type="datetimeFigureOut">
              <a:rPr lang="fr-FR" smtClean="0"/>
              <a:t>21/06/2016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135931562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B0E0EA-54A0-47BC-AB40-44094CCDDC83}" type="datetimeFigureOut">
              <a:rPr lang="fr-FR" smtClean="0"/>
              <a:t>21/06/2016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134162553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6B0E0EA-54A0-47BC-AB40-44094CCDDC83}" type="datetimeFigureOut">
              <a:rPr lang="fr-FR" smtClean="0"/>
              <a:t>21/06/2016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131685278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B0E0EA-54A0-47BC-AB40-44094CCDDC83}" type="datetimeFigureOut">
              <a:rPr lang="fr-FR" smtClean="0"/>
              <a:t>21/06/2016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186977576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B0E0EA-54A0-47BC-AB40-44094CCDDC83}" type="datetimeFigureOut">
              <a:rPr lang="fr-FR" smtClean="0"/>
              <a:t>21/06/2016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349247904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B0E0EA-54A0-47BC-AB40-44094CCDDC83}" type="datetimeFigureOut">
              <a:rPr lang="fr-FR" smtClean="0"/>
              <a:t>21/06/2016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6F05BA-D538-4D89-B38E-025C87606121}" type="slidenum">
              <a:rPr lang="fr-FR" smtClean="0"/>
              <a:t>‹N°›</a:t>
            </a:fld>
            <a:endParaRPr lang="fr-FR"/>
          </a:p>
        </p:txBody>
      </p:sp>
    </p:spTree>
    <p:extLst>
      <p:ext uri="{BB962C8B-B14F-4D97-AF65-F5344CB8AC3E}">
        <p14:creationId xmlns:p14="http://schemas.microsoft.com/office/powerpoint/2010/main" val="561654926"/>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0E0EA-54A0-47BC-AB40-44094CCDDC83}" type="datetimeFigureOut">
              <a:rPr lang="fr-FR" smtClean="0"/>
              <a:t>21/06/2016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F05BA-D538-4D89-B38E-025C87606121}" type="slidenum">
              <a:rPr lang="fr-FR" smtClean="0"/>
              <a:t>‹N°›</a:t>
            </a:fld>
            <a:endParaRPr lang="fr-FR"/>
          </a:p>
        </p:txBody>
      </p:sp>
    </p:spTree>
    <p:extLst>
      <p:ext uri="{BB962C8B-B14F-4D97-AF65-F5344CB8AC3E}">
        <p14:creationId xmlns:p14="http://schemas.microsoft.com/office/powerpoint/2010/main" val="53646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jpe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613" y="122339"/>
            <a:ext cx="6063048" cy="37482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re 1"/>
          <p:cNvSpPr>
            <a:spLocks noGrp="1"/>
          </p:cNvSpPr>
          <p:nvPr>
            <p:ph type="ctrTitle"/>
          </p:nvPr>
        </p:nvSpPr>
        <p:spPr>
          <a:xfrm>
            <a:off x="0" y="2676756"/>
            <a:ext cx="12191999" cy="2387600"/>
          </a:xfrm>
        </p:spPr>
        <p:txBody>
          <a:bodyPr>
            <a:normAutofit/>
          </a:bodyPr>
          <a:lstStyle/>
          <a:p>
            <a:r>
              <a:rPr lang="fr-FR" sz="6400" b="1" dirty="0">
                <a:effectLst>
                  <a:outerShdw blurRad="38100" dist="38100" dir="2700000" algn="tl">
                    <a:srgbClr val="000000">
                      <a:alpha val="43137"/>
                    </a:srgbClr>
                  </a:outerShdw>
                </a:effectLst>
              </a:rPr>
              <a:t>C</a:t>
            </a:r>
            <a:r>
              <a:rPr lang="fr-FR" sz="6400" b="1" dirty="0" smtClean="0">
                <a:effectLst>
                  <a:outerShdw blurRad="38100" dist="38100" dir="2700000" algn="tl">
                    <a:srgbClr val="000000">
                      <a:alpha val="43137"/>
                    </a:srgbClr>
                  </a:outerShdw>
                </a:effectLst>
              </a:rPr>
              <a:t>ONSEIL </a:t>
            </a:r>
            <a:r>
              <a:rPr lang="fr-FR" sz="6400" b="1" dirty="0">
                <a:effectLst>
                  <a:outerShdw blurRad="38100" dist="38100" dir="2700000" algn="tl">
                    <a:srgbClr val="000000">
                      <a:alpha val="43137"/>
                    </a:srgbClr>
                  </a:outerShdw>
                </a:effectLst>
              </a:rPr>
              <a:t>M</a:t>
            </a:r>
            <a:r>
              <a:rPr lang="fr-FR" sz="6400" b="1" dirty="0" smtClean="0">
                <a:effectLst>
                  <a:outerShdw blurRad="38100" dist="38100" dir="2700000" algn="tl">
                    <a:srgbClr val="000000">
                      <a:alpha val="43137"/>
                    </a:srgbClr>
                  </a:outerShdw>
                </a:effectLst>
              </a:rPr>
              <a:t>UNICIPAL </a:t>
            </a:r>
            <a:r>
              <a:rPr lang="fr-FR" sz="6400" b="1" dirty="0">
                <a:effectLst>
                  <a:outerShdw blurRad="38100" dist="38100" dir="2700000" algn="tl">
                    <a:srgbClr val="000000">
                      <a:alpha val="43137"/>
                    </a:srgbClr>
                  </a:outerShdw>
                </a:effectLst>
              </a:rPr>
              <a:t>J</a:t>
            </a:r>
            <a:r>
              <a:rPr lang="fr-FR" sz="6400" b="1" dirty="0" smtClean="0">
                <a:effectLst>
                  <a:outerShdw blurRad="38100" dist="38100" dir="2700000" algn="tl">
                    <a:srgbClr val="000000">
                      <a:alpha val="43137"/>
                    </a:srgbClr>
                  </a:outerShdw>
                </a:effectLst>
              </a:rPr>
              <a:t>EUNES</a:t>
            </a:r>
            <a:endParaRPr lang="fr-FR" sz="6400"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0" y="4993264"/>
            <a:ext cx="12129247" cy="1655762"/>
          </a:xfrm>
        </p:spPr>
        <p:txBody>
          <a:bodyPr/>
          <a:lstStyle/>
          <a:p>
            <a:r>
              <a:rPr lang="fr-FR" sz="3000" b="1" dirty="0">
                <a:effectLst>
                  <a:outerShdw blurRad="38100" dist="38100" dir="2700000" algn="tl">
                    <a:srgbClr val="000000">
                      <a:alpha val="43137"/>
                    </a:srgbClr>
                  </a:outerShdw>
                </a:effectLst>
              </a:rPr>
              <a:t>S</a:t>
            </a:r>
            <a:r>
              <a:rPr lang="fr-FR" sz="3000" dirty="0" smtClean="0"/>
              <a:t>ortie </a:t>
            </a:r>
            <a:r>
              <a:rPr lang="fr-FR" sz="3000" b="1" dirty="0">
                <a:effectLst>
                  <a:outerShdw blurRad="38100" dist="38100" dir="2700000" algn="tl">
                    <a:srgbClr val="000000">
                      <a:alpha val="43137"/>
                    </a:srgbClr>
                  </a:outerShdw>
                </a:effectLst>
              </a:rPr>
              <a:t>C</a:t>
            </a:r>
            <a:r>
              <a:rPr lang="fr-FR" sz="3000" dirty="0" smtClean="0"/>
              <a:t>ité </a:t>
            </a:r>
            <a:r>
              <a:rPr lang="fr-FR" sz="3000" b="1" dirty="0">
                <a:effectLst>
                  <a:outerShdw blurRad="38100" dist="38100" dir="2700000" algn="tl">
                    <a:srgbClr val="000000">
                      <a:alpha val="43137"/>
                    </a:srgbClr>
                  </a:outerShdw>
                </a:effectLst>
              </a:rPr>
              <a:t>N</a:t>
            </a:r>
            <a:r>
              <a:rPr lang="fr-FR" sz="3000" dirty="0" smtClean="0"/>
              <a:t>ature à Arras (62)</a:t>
            </a:r>
          </a:p>
          <a:p>
            <a:r>
              <a:rPr lang="fr-FR" sz="3000" b="1" dirty="0" smtClean="0">
                <a:effectLst>
                  <a:outerShdw blurRad="38100" dist="38100" dir="2700000" algn="tl">
                    <a:srgbClr val="000000">
                      <a:alpha val="43137"/>
                    </a:srgbClr>
                  </a:outerShdw>
                </a:effectLst>
              </a:rPr>
              <a:t>L</a:t>
            </a:r>
            <a:r>
              <a:rPr lang="fr-FR" sz="3000" dirty="0" smtClean="0"/>
              <a:t>e 6 mai 2016</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spTree>
    <p:extLst>
      <p:ext uri="{BB962C8B-B14F-4D97-AF65-F5344CB8AC3E}">
        <p14:creationId xmlns:p14="http://schemas.microsoft.com/office/powerpoint/2010/main" val="1188416137"/>
      </p:ext>
    </p:extLst>
  </p:cSld>
  <p:clrMapOvr>
    <a:masterClrMapping/>
  </p:clrMapOvr>
  <mc:AlternateContent xmlns:mc="http://schemas.openxmlformats.org/markup-compatibility/2006" xmlns:p14="http://schemas.microsoft.com/office/powerpoint/2010/main">
    <mc:Choice Requires="p14">
      <p:transition p14:dur="250" advClick="0" advTm="25000">
        <p:fade thruBlk="1"/>
      </p:transition>
    </mc:Choice>
    <mc:Fallback xmlns="">
      <p:transition advClick="0" advTm="25000">
        <p:fade thruBlk="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65" y="-238062"/>
            <a:ext cx="10515600" cy="1325563"/>
          </a:xfrm>
        </p:spPr>
        <p:txBody>
          <a:bodyPr>
            <a:normAutofit/>
          </a:bodyPr>
          <a:lstStyle/>
          <a:p>
            <a:pPr algn="ctr"/>
            <a:r>
              <a:rPr lang="fr-FR" sz="6000" b="1" dirty="0" smtClean="0">
                <a:effectLst>
                  <a:outerShdw blurRad="38100" dist="38100" dir="2700000" algn="tl">
                    <a:srgbClr val="000000">
                      <a:alpha val="43137"/>
                    </a:srgbClr>
                  </a:outerShdw>
                </a:effectLst>
              </a:rPr>
              <a:t>C</a:t>
            </a:r>
            <a:r>
              <a:rPr lang="fr-FR" sz="6000" dirty="0" smtClean="0"/>
              <a:t>ité </a:t>
            </a:r>
            <a:r>
              <a:rPr lang="fr-FR" sz="6000" b="1" dirty="0" smtClean="0">
                <a:effectLst>
                  <a:outerShdw blurRad="38100" dist="38100" dir="2700000" algn="tl">
                    <a:srgbClr val="000000">
                      <a:alpha val="43137"/>
                    </a:srgbClr>
                  </a:outerShdw>
                </a:effectLst>
              </a:rPr>
              <a:t>N</a:t>
            </a:r>
            <a:r>
              <a:rPr lang="fr-FR" sz="6000" dirty="0" smtClean="0"/>
              <a:t>ature</a:t>
            </a:r>
            <a:endParaRPr lang="fr-FR" sz="6000" dirty="0"/>
          </a:p>
        </p:txBody>
      </p:sp>
      <p:sp>
        <p:nvSpPr>
          <p:cNvPr id="3" name="Espace réservé du contenu 2"/>
          <p:cNvSpPr>
            <a:spLocks noGrp="1"/>
          </p:cNvSpPr>
          <p:nvPr>
            <p:ph idx="1"/>
          </p:nvPr>
        </p:nvSpPr>
        <p:spPr>
          <a:xfrm>
            <a:off x="0" y="779928"/>
            <a:ext cx="12191999" cy="6078071"/>
          </a:xfrm>
        </p:spPr>
        <p:txBody>
          <a:bodyPr>
            <a:normAutofit/>
          </a:bodyPr>
          <a:lstStyle/>
          <a:p>
            <a:pPr marL="0" indent="0" algn="ctr">
              <a:buNone/>
            </a:pPr>
            <a:endParaRPr lang="fr-FR" sz="1400" b="1" dirty="0" smtClean="0"/>
          </a:p>
          <a:p>
            <a:pPr marL="0" indent="0" algn="ctr">
              <a:buNone/>
            </a:pPr>
            <a:r>
              <a:rPr lang="fr-FR" sz="3600" b="1" dirty="0">
                <a:effectLst>
                  <a:outerShdw blurRad="38100" dist="38100" dir="2700000" algn="tl">
                    <a:srgbClr val="000000">
                      <a:alpha val="43137"/>
                    </a:srgbClr>
                  </a:outerShdw>
                </a:effectLst>
                <a:latin typeface="+mj-lt"/>
              </a:rPr>
              <a:t>E</a:t>
            </a:r>
            <a:r>
              <a:rPr lang="fr-FR" sz="2400" b="1" dirty="0" smtClean="0">
                <a:latin typeface="+mj-lt"/>
              </a:rPr>
              <a:t>st </a:t>
            </a:r>
            <a:r>
              <a:rPr lang="fr-FR" sz="2400" b="1" dirty="0">
                <a:latin typeface="+mj-lt"/>
              </a:rPr>
              <a:t>un centre culturel et scientifique consacré aux questions que l’on se pose sur la nourriture et l’agriculture, la nature et la santé. </a:t>
            </a:r>
            <a:r>
              <a:rPr lang="fr-FR" sz="3200" b="1" dirty="0">
                <a:latin typeface="+mj-lt"/>
              </a:rPr>
              <a:t>O</a:t>
            </a:r>
            <a:r>
              <a:rPr lang="fr-FR" sz="2400" b="1" dirty="0">
                <a:latin typeface="+mj-lt"/>
              </a:rPr>
              <a:t>n y trouve des expositions scientifiques et </a:t>
            </a:r>
            <a:r>
              <a:rPr lang="fr-FR" sz="2400" b="1" dirty="0" smtClean="0">
                <a:latin typeface="+mj-lt"/>
              </a:rPr>
              <a:t>artistiques </a:t>
            </a:r>
            <a:r>
              <a:rPr lang="fr-FR" sz="2400" b="1" dirty="0">
                <a:latin typeface="+mj-lt"/>
              </a:rPr>
              <a:t>ainsi que des jardins thématiques. </a:t>
            </a:r>
            <a:endParaRPr lang="fr-FR" sz="2400" b="1" dirty="0" smtClean="0">
              <a:latin typeface="+mj-lt"/>
            </a:endParaRPr>
          </a:p>
          <a:p>
            <a:pPr marL="0" indent="0" algn="ctr">
              <a:buNone/>
            </a:pPr>
            <a:endParaRPr lang="fr-FR" sz="1600" b="1" dirty="0" smtClean="0"/>
          </a:p>
          <a:p>
            <a:pPr marL="0" indent="0" algn="ctr">
              <a:buNone/>
            </a:pPr>
            <a:r>
              <a:rPr lang="fr-FR" sz="2400" b="1" u="sng" dirty="0" smtClean="0">
                <a:latin typeface="+mj-lt"/>
              </a:rPr>
              <a:t>Des chiffres repris sur le site</a:t>
            </a:r>
            <a:r>
              <a:rPr lang="fr-FR" sz="2400" b="1" dirty="0" smtClean="0">
                <a:latin typeface="+mj-lt"/>
              </a:rPr>
              <a:t> :</a:t>
            </a:r>
            <a:endParaRPr lang="fr-FR" sz="2400" b="1" dirty="0">
              <a:latin typeface="+mj-lt"/>
            </a:endParaRPr>
          </a:p>
          <a:p>
            <a:pPr marL="0" indent="0" algn="ctr">
              <a:buNone/>
            </a:pPr>
            <a:r>
              <a:rPr lang="fr-FR" sz="2400" b="1" dirty="0" smtClean="0">
                <a:latin typeface="+mj-lt"/>
              </a:rPr>
              <a:t>15 </a:t>
            </a:r>
            <a:r>
              <a:rPr lang="fr-FR" sz="2400" b="1" dirty="0">
                <a:latin typeface="+mj-lt"/>
              </a:rPr>
              <a:t>000 M2 DE JARDINS </a:t>
            </a:r>
            <a:r>
              <a:rPr lang="fr-FR" sz="2400" b="1" dirty="0" smtClean="0">
                <a:latin typeface="+mj-lt"/>
              </a:rPr>
              <a:t>THEMATIQUES</a:t>
            </a:r>
          </a:p>
          <a:p>
            <a:pPr marL="0" indent="0" algn="ctr">
              <a:buNone/>
            </a:pPr>
            <a:r>
              <a:rPr lang="fr-FR" sz="2400" b="1" dirty="0">
                <a:latin typeface="+mj-lt"/>
              </a:rPr>
              <a:t>1 600 M2 D’EXPOSITIONS TEMPORAIRES     </a:t>
            </a:r>
            <a:endParaRPr lang="fr-FR" sz="2400" b="1" dirty="0" smtClean="0">
              <a:latin typeface="+mj-lt"/>
            </a:endParaRPr>
          </a:p>
          <a:p>
            <a:pPr marL="0" indent="0" algn="ctr">
              <a:buNone/>
            </a:pPr>
            <a:r>
              <a:rPr lang="fr-FR" sz="2400" b="1" dirty="0">
                <a:latin typeface="+mj-lt"/>
              </a:rPr>
              <a:t>  2500 M2 D’EXPOSITIONS PERMANENTES    </a:t>
            </a:r>
            <a:endParaRPr lang="fr-FR" sz="2400" b="1" dirty="0" smtClean="0">
              <a:latin typeface="+mj-lt"/>
            </a:endParaRPr>
          </a:p>
          <a:p>
            <a:pPr marL="0" indent="0" algn="ctr">
              <a:buNone/>
            </a:pPr>
            <a:r>
              <a:rPr lang="fr-FR" sz="2400" b="1" dirty="0" smtClean="0">
                <a:latin typeface="+mj-lt"/>
              </a:rPr>
              <a:t> </a:t>
            </a:r>
            <a:r>
              <a:rPr lang="fr-FR" sz="2400" b="1" dirty="0">
                <a:latin typeface="+mj-lt"/>
              </a:rPr>
              <a:t>  800 M2 D’ESPACES DE </a:t>
            </a:r>
            <a:r>
              <a:rPr lang="fr-FR" sz="2400" b="1" dirty="0" smtClean="0">
                <a:latin typeface="+mj-lt"/>
              </a:rPr>
              <a:t>RÉUNION</a:t>
            </a:r>
          </a:p>
          <a:p>
            <a:pPr marL="0" indent="0" algn="ctr">
              <a:buNone/>
            </a:pPr>
            <a:endParaRPr lang="fr-FR" sz="16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48983">
            <a:off x="382986" y="2446097"/>
            <a:ext cx="2740383" cy="1768875"/>
          </a:xfrm>
          <a:prstGeom prst="rect">
            <a:avLst/>
          </a:prstGeom>
          <a:ln>
            <a:noFill/>
          </a:ln>
          <a:effectLst>
            <a:softEdge rad="112500"/>
          </a:effec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07042">
            <a:off x="9029089" y="2400050"/>
            <a:ext cx="2792437" cy="1690688"/>
          </a:xfrm>
          <a:prstGeom prst="rect">
            <a:avLst/>
          </a:prstGeom>
          <a:ln>
            <a:noFill/>
          </a:ln>
          <a:effectLst>
            <a:softEdge rad="112500"/>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8279" y="4956265"/>
            <a:ext cx="2629748" cy="1753165"/>
          </a:xfrm>
          <a:prstGeom prst="rect">
            <a:avLst/>
          </a:prstGeom>
          <a:ln>
            <a:noFill/>
          </a:ln>
          <a:effectLst>
            <a:softEdge rad="112500"/>
          </a:effec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3521" y="4956265"/>
            <a:ext cx="2530198" cy="1686799"/>
          </a:xfrm>
          <a:prstGeom prst="rect">
            <a:avLst/>
          </a:prstGeom>
          <a:ln>
            <a:noFill/>
          </a:ln>
          <a:effectLst>
            <a:softEdge rad="112500"/>
          </a:effectLst>
        </p:spPr>
      </p:pic>
    </p:spTree>
    <p:extLst>
      <p:ext uri="{BB962C8B-B14F-4D97-AF65-F5344CB8AC3E}">
        <p14:creationId xmlns:p14="http://schemas.microsoft.com/office/powerpoint/2010/main" val="281248347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effectLst>
                  <a:outerShdw blurRad="38100" dist="38100" dir="2700000" algn="tl">
                    <a:srgbClr val="000000">
                      <a:alpha val="43137"/>
                    </a:srgbClr>
                  </a:outerShdw>
                </a:effectLst>
              </a:rPr>
              <a:t>A</a:t>
            </a:r>
            <a:r>
              <a:rPr lang="fr-FR" sz="2400" b="1" dirty="0" smtClean="0"/>
              <a:t>u rez-de-chaussée de Cité Nature, les expositions permanentes se divisent en trois parties : l’espace “nature”, l’espace “alimentation” et l’espace “histoire”.</a:t>
            </a:r>
            <a:r>
              <a:rPr lang="fr-FR" sz="2000" dirty="0" smtClean="0"/>
              <a:t/>
            </a:r>
            <a:br>
              <a:rPr lang="fr-FR" sz="2000" dirty="0" smtClean="0"/>
            </a:br>
            <a:endParaRPr lang="fr-FR" sz="2000"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a:p>
            <a:pPr marL="0" indent="0" algn="ctr">
              <a:buNone/>
            </a:pPr>
            <a:r>
              <a:rPr lang="fr-FR" sz="3600" b="1" dirty="0">
                <a:effectLst>
                  <a:outerShdw blurRad="38100" dist="38100" dir="2700000" algn="tl">
                    <a:srgbClr val="000000">
                      <a:alpha val="43137"/>
                    </a:srgbClr>
                  </a:outerShdw>
                </a:effectLst>
                <a:latin typeface="+mj-lt"/>
              </a:rPr>
              <a:t>A</a:t>
            </a:r>
            <a:r>
              <a:rPr lang="fr-FR" sz="2400" b="1" dirty="0" smtClean="0">
                <a:latin typeface="+mj-lt"/>
              </a:rPr>
              <a:t> </a:t>
            </a:r>
            <a:r>
              <a:rPr lang="fr-FR" sz="2400" b="1" dirty="0">
                <a:latin typeface="+mj-lt"/>
              </a:rPr>
              <a:t>l’étage, les mezzanines accueillent des expositions temporaires</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27" y="1690688"/>
            <a:ext cx="2854412" cy="1902941"/>
          </a:xfrm>
          <a:prstGeom prst="rect">
            <a:avLst/>
          </a:prstGeom>
          <a:ln>
            <a:noFill/>
          </a:ln>
          <a:effectLst>
            <a:softEdge rad="112500"/>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8349" y="3090391"/>
            <a:ext cx="2540343" cy="1693562"/>
          </a:xfrm>
          <a:prstGeom prst="rect">
            <a:avLst/>
          </a:prstGeom>
          <a:ln>
            <a:noFill/>
          </a:ln>
          <a:effectLst>
            <a:softEdge rad="112500"/>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877" y="1856132"/>
            <a:ext cx="2606246" cy="1737497"/>
          </a:xfrm>
          <a:prstGeom prst="rect">
            <a:avLst/>
          </a:prstGeom>
          <a:ln>
            <a:noFill/>
          </a:ln>
          <a:effectLst>
            <a:softEdge rad="112500"/>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4853" y="3090391"/>
            <a:ext cx="2594919" cy="1729946"/>
          </a:xfrm>
          <a:prstGeom prst="rect">
            <a:avLst/>
          </a:prstGeom>
          <a:ln>
            <a:noFill/>
          </a:ln>
          <a:effectLst>
            <a:softEdge rad="112500"/>
          </a:effec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9044" y="1733765"/>
            <a:ext cx="2535485" cy="1690323"/>
          </a:xfrm>
          <a:prstGeom prst="rect">
            <a:avLst/>
          </a:prstGeom>
          <a:ln>
            <a:noFill/>
          </a:ln>
          <a:effectLst>
            <a:softEdge rad="112500"/>
          </a:effectLst>
        </p:spPr>
      </p:pic>
    </p:spTree>
    <p:extLst>
      <p:ext uri="{BB962C8B-B14F-4D97-AF65-F5344CB8AC3E}">
        <p14:creationId xmlns:p14="http://schemas.microsoft.com/office/powerpoint/2010/main" val="284022174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numCol="2">
            <a:normAutofit/>
          </a:bodyPr>
          <a:lstStyle/>
          <a:p>
            <a:pPr marL="0" indent="0">
              <a:buNone/>
            </a:pPr>
            <a:endParaRPr lang="fr-FR" sz="4400" b="1" dirty="0" smtClean="0">
              <a:effectLst>
                <a:outerShdw blurRad="38100" dist="38100" dir="2700000" algn="tl">
                  <a:srgbClr val="000000">
                    <a:alpha val="43137"/>
                  </a:srgbClr>
                </a:outerShdw>
              </a:effectLst>
            </a:endParaRPr>
          </a:p>
          <a:p>
            <a:pPr marL="0" indent="0" algn="ctr">
              <a:buNone/>
            </a:pPr>
            <a:r>
              <a:rPr lang="fr-FR" sz="3600" b="1" dirty="0" smtClean="0">
                <a:effectLst>
                  <a:outerShdw blurRad="38100" dist="38100" dir="2700000" algn="tl">
                    <a:srgbClr val="000000">
                      <a:alpha val="43137"/>
                    </a:srgbClr>
                  </a:outerShdw>
                </a:effectLst>
                <a:latin typeface="+mj-lt"/>
              </a:rPr>
              <a:t>N</a:t>
            </a:r>
            <a:r>
              <a:rPr lang="fr-FR" sz="2400" b="1" dirty="0" smtClean="0">
                <a:latin typeface="+mj-lt"/>
              </a:rPr>
              <a:t>ous avons pu découvrir une rétrospective des </a:t>
            </a:r>
            <a:r>
              <a:rPr lang="fr-FR" sz="2400" b="1" dirty="0">
                <a:latin typeface="+mj-lt"/>
              </a:rPr>
              <a:t>7 </a:t>
            </a:r>
            <a:r>
              <a:rPr lang="fr-FR" sz="2400" b="1" dirty="0" smtClean="0">
                <a:latin typeface="+mj-lt"/>
              </a:rPr>
              <a:t>sujets </a:t>
            </a:r>
            <a:r>
              <a:rPr lang="fr-FR" sz="2400" b="1" dirty="0">
                <a:latin typeface="+mj-lt"/>
              </a:rPr>
              <a:t>abordés par Cité Nature dans ses expositions : la Ville, l’Eau, l’Afrique, le Corps Humain, le Sucre, la Vache et la Forêt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3771">
            <a:off x="474707" y="711115"/>
            <a:ext cx="1824810" cy="121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225" y="471694"/>
            <a:ext cx="2171583" cy="1447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8291" y="1328113"/>
            <a:ext cx="1492536" cy="995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0501" y="471694"/>
            <a:ext cx="2206484" cy="1470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0852" y="1825625"/>
            <a:ext cx="1767017" cy="1178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7892" y="2867043"/>
            <a:ext cx="2281881" cy="1521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2854" y="573121"/>
            <a:ext cx="1992170" cy="1328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7869" y="1952383"/>
            <a:ext cx="1594022" cy="1062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05338" y="1161879"/>
            <a:ext cx="1421027" cy="947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15182" y="3015064"/>
            <a:ext cx="1592992" cy="1061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42486" y="2132050"/>
            <a:ext cx="1223319" cy="815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75036" y="5012633"/>
            <a:ext cx="2132856" cy="1421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74211" y="4286620"/>
            <a:ext cx="1601230" cy="1067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51756" y="4144527"/>
            <a:ext cx="1408671" cy="939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ag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71246" y="2947596"/>
            <a:ext cx="1383675" cy="92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626073" y="3864949"/>
            <a:ext cx="1841157" cy="122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Imag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74211" y="5145818"/>
            <a:ext cx="1890584" cy="12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Imag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20752" y="5134001"/>
            <a:ext cx="1926034" cy="128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733913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195" y="37676"/>
            <a:ext cx="11730802" cy="2003266"/>
          </a:xfrm>
        </p:spPr>
        <p:txBody>
          <a:bodyPr numCol="2">
            <a:normAutofit/>
          </a:bodyPr>
          <a:lstStyle/>
          <a:p>
            <a:pPr algn="ctr"/>
            <a:r>
              <a:rPr lang="fr-FR" sz="2000" b="1" dirty="0" smtClean="0">
                <a:effectLst>
                  <a:outerShdw blurRad="38100" dist="38100" dir="2700000" algn="tl">
                    <a:srgbClr val="000000">
                      <a:alpha val="43137"/>
                    </a:srgbClr>
                  </a:outerShdw>
                </a:effectLst>
              </a:rPr>
              <a:t>					</a:t>
            </a:r>
            <a:r>
              <a:rPr lang="fr-FR" sz="2000" dirty="0" smtClean="0"/>
              <a:t/>
            </a:r>
            <a:br>
              <a:rPr lang="fr-FR" sz="2000" dirty="0" smtClean="0"/>
            </a:br>
            <a:r>
              <a:rPr lang="fr-FR" sz="2000" b="1" dirty="0">
                <a:effectLst>
                  <a:outerShdw blurRad="38100" dist="38100" dir="2700000" algn="tl">
                    <a:srgbClr val="000000">
                      <a:alpha val="43137"/>
                    </a:srgbClr>
                  </a:outerShdw>
                </a:effectLst>
              </a:rPr>
              <a:t>				</a:t>
            </a:r>
            <a:br>
              <a:rPr lang="fr-FR" sz="2000" b="1" dirty="0">
                <a:effectLst>
                  <a:outerShdw blurRad="38100" dist="38100" dir="2700000" algn="tl">
                    <a:srgbClr val="000000">
                      <a:alpha val="43137"/>
                    </a:srgbClr>
                  </a:outerShdw>
                </a:effectLst>
              </a:rPr>
            </a:br>
            <a:r>
              <a:rPr lang="fr-FR" sz="2000" b="1" dirty="0">
                <a:effectLst>
                  <a:outerShdw blurRad="38100" dist="38100" dir="2700000" algn="tl">
                    <a:srgbClr val="000000">
                      <a:alpha val="43137"/>
                    </a:srgbClr>
                  </a:outerShdw>
                </a:effectLst>
              </a:rPr>
              <a:t/>
            </a:r>
            <a:br>
              <a:rPr lang="fr-FR" sz="2000" b="1" dirty="0">
                <a:effectLst>
                  <a:outerShdw blurRad="38100" dist="38100" dir="2700000" algn="tl">
                    <a:srgbClr val="000000">
                      <a:alpha val="43137"/>
                    </a:srgbClr>
                  </a:outerShdw>
                </a:effectLst>
              </a:rPr>
            </a:br>
            <a:r>
              <a:rPr lang="fr-FR" sz="2000" b="1" dirty="0">
                <a:effectLst>
                  <a:outerShdw blurRad="38100" dist="38100" dir="2700000" algn="tl">
                    <a:srgbClr val="000000">
                      <a:alpha val="43137"/>
                    </a:srgbClr>
                  </a:outerShdw>
                </a:effectLst>
              </a:rPr>
              <a:t>                                                                         </a:t>
            </a:r>
            <a:br>
              <a:rPr lang="fr-FR" sz="2000" b="1" dirty="0">
                <a:effectLst>
                  <a:outerShdw blurRad="38100" dist="38100" dir="2700000" algn="tl">
                    <a:srgbClr val="000000">
                      <a:alpha val="43137"/>
                    </a:srgbClr>
                  </a:outerShdw>
                </a:effectLst>
              </a:rPr>
            </a:br>
            <a:r>
              <a:rPr lang="fr-FR" sz="2000" b="1" dirty="0" smtClean="0">
                <a:effectLst>
                  <a:outerShdw blurRad="38100" dist="38100" dir="2700000" algn="tl">
                    <a:srgbClr val="000000">
                      <a:alpha val="43137"/>
                    </a:srgbClr>
                  </a:outerShdw>
                </a:effectLst>
              </a:rPr>
              <a:t/>
            </a:r>
            <a:br>
              <a:rPr lang="fr-FR" sz="2000" b="1" dirty="0" smtClean="0">
                <a:effectLst>
                  <a:outerShdw blurRad="38100" dist="38100" dir="2700000" algn="tl">
                    <a:srgbClr val="000000">
                      <a:alpha val="43137"/>
                    </a:srgbClr>
                  </a:outerShdw>
                </a:effectLst>
              </a:rPr>
            </a:br>
            <a:r>
              <a:rPr lang="fr-FR" sz="2000" b="1" dirty="0">
                <a:effectLst>
                  <a:outerShdw blurRad="38100" dist="38100" dir="2700000" algn="tl">
                    <a:srgbClr val="000000">
                      <a:alpha val="43137"/>
                    </a:srgbClr>
                  </a:outerShdw>
                </a:effectLst>
              </a:rPr>
              <a:t/>
            </a:r>
            <a:br>
              <a:rPr lang="fr-FR" sz="2000" b="1" dirty="0">
                <a:effectLst>
                  <a:outerShdw blurRad="38100" dist="38100" dir="2700000" algn="tl">
                    <a:srgbClr val="000000">
                      <a:alpha val="43137"/>
                    </a:srgbClr>
                  </a:outerShdw>
                </a:effectLst>
              </a:rPr>
            </a:br>
            <a:r>
              <a:rPr lang="fr-FR" sz="2000" b="1" dirty="0" smtClean="0">
                <a:effectLst>
                  <a:outerShdw blurRad="38100" dist="38100" dir="2700000" algn="tl">
                    <a:srgbClr val="000000">
                      <a:alpha val="43137"/>
                    </a:srgbClr>
                  </a:outerShdw>
                </a:effectLst>
              </a:rPr>
              <a:t/>
            </a:r>
            <a:br>
              <a:rPr lang="fr-FR" sz="2000" b="1" dirty="0" smtClean="0">
                <a:effectLst>
                  <a:outerShdw blurRad="38100" dist="38100" dir="2700000" algn="tl">
                    <a:srgbClr val="000000">
                      <a:alpha val="43137"/>
                    </a:srgbClr>
                  </a:outerShdw>
                </a:effectLst>
              </a:rPr>
            </a:br>
            <a:r>
              <a:rPr lang="fr-FR" sz="3600" b="1" dirty="0" smtClean="0">
                <a:effectLst>
                  <a:outerShdw blurRad="38100" dist="38100" dir="2700000" algn="tl">
                    <a:srgbClr val="000000">
                      <a:alpha val="43137"/>
                    </a:srgbClr>
                  </a:outerShdw>
                </a:effectLst>
              </a:rPr>
              <a:t>P</a:t>
            </a:r>
            <a:r>
              <a:rPr lang="fr-FR" sz="2400" b="1" dirty="0" smtClean="0"/>
              <a:t>our </a:t>
            </a:r>
            <a:r>
              <a:rPr lang="fr-FR" sz="2400" b="1" dirty="0"/>
              <a:t>manger, nous nous sommes installés dans une salle prévue à cette effet d’où l’on avait une très belle vue sur l’extérieur avec ses jardins.</a:t>
            </a:r>
            <a:endParaRPr lang="fr-FR" sz="2400" b="1" dirty="0">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5232" y="1169773"/>
            <a:ext cx="2286249" cy="1534381"/>
          </a:xfrm>
          <a:prstGeom prst="rect">
            <a:avLst/>
          </a:prstGeom>
          <a:ln>
            <a:noFill/>
          </a:ln>
          <a:effectLst>
            <a:softEdge rad="112500"/>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051" y="301925"/>
            <a:ext cx="2515630" cy="1677087"/>
          </a:xfrm>
          <a:prstGeom prst="rect">
            <a:avLst/>
          </a:prstGeom>
          <a:ln>
            <a:noFill/>
          </a:ln>
          <a:effectLst>
            <a:softEdge rad="112500"/>
          </a:effectLst>
        </p:spPr>
      </p:pic>
      <p:sp>
        <p:nvSpPr>
          <p:cNvPr id="6" name="Rectangle 5"/>
          <p:cNvSpPr/>
          <p:nvPr/>
        </p:nvSpPr>
        <p:spPr>
          <a:xfrm>
            <a:off x="214615" y="3254069"/>
            <a:ext cx="6713993" cy="3231654"/>
          </a:xfrm>
          <a:prstGeom prst="rect">
            <a:avLst/>
          </a:prstGeom>
        </p:spPr>
        <p:txBody>
          <a:bodyPr wrap="square" numCol="1">
            <a:spAutoFit/>
          </a:bodyPr>
          <a:lstStyle/>
          <a:p>
            <a:pPr algn="ctr"/>
            <a:r>
              <a:rPr lang="fr-FR" sz="3600" b="1" dirty="0">
                <a:solidFill>
                  <a:srgbClr val="000000"/>
                </a:solidFill>
                <a:effectLst>
                  <a:outerShdw blurRad="38100" dist="38100" dir="2700000" algn="tl">
                    <a:srgbClr val="000000">
                      <a:alpha val="43137"/>
                    </a:srgbClr>
                  </a:outerShdw>
                </a:effectLst>
                <a:latin typeface="+mj-lt"/>
              </a:rPr>
              <a:t>S</a:t>
            </a:r>
            <a:r>
              <a:rPr lang="fr-FR" sz="2400" b="1" i="0" dirty="0" smtClean="0">
                <a:solidFill>
                  <a:srgbClr val="000000"/>
                </a:solidFill>
                <a:effectLst/>
                <a:latin typeface="+mj-lt"/>
              </a:rPr>
              <a:t>ur 15 000 m2 de jardins, </a:t>
            </a:r>
            <a:r>
              <a:rPr lang="fr-FR" sz="2400" b="1" dirty="0">
                <a:latin typeface="+mj-lt"/>
              </a:rPr>
              <a:t>les </a:t>
            </a:r>
            <a:r>
              <a:rPr lang="fr-FR" sz="2400" b="1" dirty="0" smtClean="0">
                <a:latin typeface="+mj-lt"/>
              </a:rPr>
              <a:t>parcelles </a:t>
            </a:r>
            <a:r>
              <a:rPr lang="fr-FR" sz="2400" b="1" dirty="0">
                <a:latin typeface="+mj-lt"/>
              </a:rPr>
              <a:t>offrent une palette de végétaux en tout genre. Bien classés, jouant de leurs différences et de leurs particularités, les plantes médicinales ou aromatiques, les cactées, la vigne, le verger,  le jardin des rhizomes, le labyrinthe, la bambouseraie ou la roseraie révèlent au public la manière de les cultiver ou de les utiliser pour notre plus grand </a:t>
            </a:r>
            <a:r>
              <a:rPr lang="fr-FR" sz="2400" b="1" dirty="0" smtClean="0">
                <a:latin typeface="+mj-lt"/>
              </a:rPr>
              <a:t>bien-être.</a:t>
            </a:r>
            <a:endParaRPr lang="fr-FR" sz="2400" b="1" dirty="0">
              <a:latin typeface="+mj-lt"/>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28" y="2130925"/>
            <a:ext cx="1767078" cy="1178052"/>
          </a:xfrm>
          <a:prstGeom prst="rect">
            <a:avLst/>
          </a:prstGeom>
          <a:ln>
            <a:noFill/>
          </a:ln>
          <a:effectLst>
            <a:softEdge rad="112500"/>
          </a:effec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1341" y="5269618"/>
            <a:ext cx="2310713" cy="1540475"/>
          </a:xfrm>
          <a:prstGeom prst="rect">
            <a:avLst/>
          </a:prstGeom>
          <a:ln>
            <a:noFill/>
          </a:ln>
          <a:effectLst>
            <a:softEdge rad="112500"/>
          </a:effec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1350" y="2300283"/>
            <a:ext cx="1915296" cy="1380346"/>
          </a:xfrm>
          <a:prstGeom prst="rect">
            <a:avLst/>
          </a:prstGeom>
          <a:ln>
            <a:noFill/>
          </a:ln>
          <a:effectLst>
            <a:softEdge rad="112500"/>
          </a:effectLst>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7589" y="2795788"/>
            <a:ext cx="2286000" cy="1524000"/>
          </a:xfrm>
          <a:prstGeom prst="rect">
            <a:avLst/>
          </a:prstGeom>
          <a:ln>
            <a:noFill/>
          </a:ln>
          <a:effectLst>
            <a:softEdge rad="112500"/>
          </a:effectLst>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7680" y="4135680"/>
            <a:ext cx="2024063" cy="1349375"/>
          </a:xfrm>
          <a:prstGeom prst="rect">
            <a:avLst/>
          </a:prstGeom>
          <a:ln>
            <a:noFill/>
          </a:ln>
          <a:effectLst>
            <a:softEdge rad="112500"/>
          </a:effectLst>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4756" y="5779998"/>
            <a:ext cx="1299520" cy="1024531"/>
          </a:xfrm>
          <a:prstGeom prst="rect">
            <a:avLst/>
          </a:prstGeom>
          <a:ln>
            <a:noFill/>
          </a:ln>
          <a:effectLst>
            <a:softEdge rad="112500"/>
          </a:effectLst>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0059" y="4706110"/>
            <a:ext cx="1952367" cy="1301578"/>
          </a:xfrm>
          <a:prstGeom prst="rect">
            <a:avLst/>
          </a:prstGeom>
          <a:ln>
            <a:noFill/>
          </a:ln>
          <a:effectLst>
            <a:softEdge rad="112500"/>
          </a:effectLst>
        </p:spPr>
      </p:pic>
      <p:pic>
        <p:nvPicPr>
          <p:cNvPr id="14"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8567" y="5729817"/>
            <a:ext cx="1584971" cy="1056647"/>
          </a:xfrm>
          <a:prstGeom prst="rect">
            <a:avLst/>
          </a:prstGeom>
          <a:ln>
            <a:noFill/>
          </a:ln>
          <a:effectLst>
            <a:softEdge rad="112500"/>
          </a:effectLst>
        </p:spPr>
      </p:pic>
      <p:pic>
        <p:nvPicPr>
          <p:cNvPr id="15"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2815" y="3568318"/>
            <a:ext cx="1952367" cy="1301578"/>
          </a:xfrm>
          <a:prstGeom prst="rect">
            <a:avLst/>
          </a:prstGeom>
          <a:ln>
            <a:noFill/>
          </a:ln>
          <a:effectLst>
            <a:softEdge rad="112500"/>
          </a:effectLst>
        </p:spPr>
      </p:pic>
    </p:spTree>
    <p:extLst>
      <p:ext uri="{BB962C8B-B14F-4D97-AF65-F5344CB8AC3E}">
        <p14:creationId xmlns:p14="http://schemas.microsoft.com/office/powerpoint/2010/main" val="153960779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08" y="213476"/>
            <a:ext cx="11815391" cy="1325563"/>
          </a:xfrm>
        </p:spPr>
        <p:txBody>
          <a:bodyPr>
            <a:normAutofit fontScale="90000"/>
          </a:bodyPr>
          <a:lstStyle/>
          <a:p>
            <a:pPr algn="ctr"/>
            <a:r>
              <a:rPr lang="fr-FR" sz="4000" b="1" dirty="0">
                <a:effectLst>
                  <a:outerShdw blurRad="38100" dist="38100" dir="2700000" algn="tl">
                    <a:srgbClr val="000000">
                      <a:alpha val="43137"/>
                    </a:srgbClr>
                  </a:outerShdw>
                </a:effectLst>
              </a:rPr>
              <a:t>L</a:t>
            </a:r>
            <a:r>
              <a:rPr lang="fr-FR" sz="2700" b="1" dirty="0"/>
              <a:t>e plastique est partout : crayons, semelles de chaussures, bouteilles d’eau … </a:t>
            </a:r>
            <a:r>
              <a:rPr lang="fr-FR" sz="3600" b="1" dirty="0">
                <a:effectLst>
                  <a:outerShdw blurRad="38100" dist="38100" dir="2700000" algn="tl">
                    <a:srgbClr val="000000">
                      <a:alpha val="43137"/>
                    </a:srgbClr>
                  </a:outerShdw>
                </a:effectLst>
              </a:rPr>
              <a:t>D</a:t>
            </a:r>
            <a:r>
              <a:rPr lang="fr-FR" sz="2700" b="1" dirty="0"/>
              <a:t>écouvrons les différents types de plastiques, comment les recycler, par quoi les remplacer </a:t>
            </a:r>
            <a:r>
              <a:rPr lang="fr-FR" sz="2700" b="1" dirty="0" smtClean="0"/>
              <a:t>?</a:t>
            </a:r>
            <a:r>
              <a:rPr lang="fr-FR" sz="2000" dirty="0" smtClean="0"/>
              <a:t/>
            </a:r>
            <a:br>
              <a:rPr lang="fr-FR" sz="2000" dirty="0" smtClean="0"/>
            </a:br>
            <a:endParaRPr lang="fr-FR" sz="2000" dirty="0"/>
          </a:p>
        </p:txBody>
      </p:sp>
      <p:sp>
        <p:nvSpPr>
          <p:cNvPr id="3" name="Espace réservé du contenu 2"/>
          <p:cNvSpPr>
            <a:spLocks noGrp="1"/>
          </p:cNvSpPr>
          <p:nvPr>
            <p:ph idx="1"/>
          </p:nvPr>
        </p:nvSpPr>
        <p:spPr>
          <a:xfrm>
            <a:off x="587188" y="1449107"/>
            <a:ext cx="10515600" cy="4351338"/>
          </a:xfrm>
        </p:spPr>
        <p:txBody>
          <a:bodyPr>
            <a:normAutofit/>
          </a:bodyPr>
          <a:lstStyle/>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lgn="ctr">
              <a:buNone/>
            </a:pPr>
            <a:r>
              <a:rPr lang="fr-FR" sz="3600" b="1" dirty="0" smtClean="0">
                <a:effectLst>
                  <a:outerShdw blurRad="38100" dist="38100" dir="2700000" algn="tl">
                    <a:srgbClr val="000000">
                      <a:alpha val="43137"/>
                    </a:srgbClr>
                  </a:outerShdw>
                </a:effectLst>
                <a:latin typeface="+mj-lt"/>
              </a:rPr>
              <a:t>V</a:t>
            </a:r>
            <a:r>
              <a:rPr lang="fr-FR" sz="2400" b="1" dirty="0" smtClean="0">
                <a:latin typeface="+mj-lt"/>
              </a:rPr>
              <a:t>ers 2050, la population mondiale pourrait atteindre 9 milliards d’Hommes contre 7 actuellement, 75 % de la population habitera en ville. </a:t>
            </a:r>
            <a:r>
              <a:rPr lang="fr-FR" sz="2400" b="1" dirty="0" smtClean="0">
                <a:effectLst>
                  <a:outerShdw blurRad="38100" dist="38100" dir="2700000" algn="tl">
                    <a:srgbClr val="000000">
                      <a:alpha val="43137"/>
                    </a:srgbClr>
                  </a:outerShdw>
                </a:effectLst>
                <a:latin typeface="+mj-lt"/>
              </a:rPr>
              <a:t>C</a:t>
            </a:r>
            <a:r>
              <a:rPr lang="fr-FR" sz="2400" b="1" dirty="0" smtClean="0">
                <a:latin typeface="+mj-lt"/>
              </a:rPr>
              <a:t>ette mutation engendrera des modifications radicales en matière d’environnement, de production agricole, d’urbanisation, de changements climatiques, de gestion des déchets, de la ressource en eau et de production d’énergie : autant de défis pour la Terre…</a:t>
            </a:r>
          </a:p>
          <a:p>
            <a:pPr marL="0" indent="0" algn="ctr">
              <a:buNone/>
            </a:pPr>
            <a:endParaRPr lang="fr-FR" sz="1800" dirty="0"/>
          </a:p>
          <a:p>
            <a:pPr marL="0" indent="0" algn="ctr">
              <a:buNone/>
            </a:pPr>
            <a:endParaRPr lang="fr-FR" sz="18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529" y="1683693"/>
            <a:ext cx="2029597" cy="12686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885" y="1690688"/>
            <a:ext cx="1955459" cy="12425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320" y="1683693"/>
            <a:ext cx="1780404" cy="12172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7700" y="1690688"/>
            <a:ext cx="1815413" cy="1210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6486" y="5000699"/>
            <a:ext cx="2857280" cy="1599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3009" y="5000699"/>
            <a:ext cx="3008900" cy="1599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695033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59842" y="302680"/>
            <a:ext cx="3509320" cy="2205466"/>
          </a:xfrm>
        </p:spPr>
        <p:txBody>
          <a:bodyPr>
            <a:normAutofit/>
          </a:bodyPr>
          <a:lstStyle/>
          <a:p>
            <a:pPr algn="ctr"/>
            <a:r>
              <a:rPr lang="fr-FR" sz="3600" b="1" dirty="0">
                <a:effectLst>
                  <a:outerShdw blurRad="38100" dist="38100" dir="2700000" algn="tl">
                    <a:srgbClr val="000000">
                      <a:alpha val="43137"/>
                    </a:srgbClr>
                  </a:outerShdw>
                </a:effectLst>
              </a:rPr>
              <a:t>L</a:t>
            </a:r>
            <a:r>
              <a:rPr lang="fr-FR" sz="2400" b="1" dirty="0"/>
              <a:t>es ressources en eau, la déforestation, l’agriculture sont autant de thèmes abordés au cours de cette visite.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4557" y="355698"/>
            <a:ext cx="1994201" cy="1329467"/>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929" y="77501"/>
            <a:ext cx="2536032" cy="169068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75" y="97183"/>
            <a:ext cx="2347782" cy="156518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21" y="1584101"/>
            <a:ext cx="2103738" cy="1402492"/>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1351" y="1651286"/>
            <a:ext cx="2178315" cy="1452210"/>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3364" y="1529926"/>
            <a:ext cx="2423746" cy="1667680"/>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8000" y="4209097"/>
            <a:ext cx="1935892" cy="1301578"/>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6586" y="2830968"/>
            <a:ext cx="2075936" cy="1383957"/>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119" y="3860610"/>
            <a:ext cx="2135467" cy="1423645"/>
          </a:xfrm>
          <a:prstGeom prst="rect">
            <a:avLst/>
          </a:prstGeom>
        </p:spPr>
      </p:pic>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4214" y="5284255"/>
            <a:ext cx="2028696" cy="1352464"/>
          </a:xfrm>
          <a:prstGeom prst="rect">
            <a:avLst/>
          </a:prstGeom>
        </p:spPr>
      </p:pic>
      <p:sp>
        <p:nvSpPr>
          <p:cNvPr id="14" name="ZoneTexte 13"/>
          <p:cNvSpPr txBox="1"/>
          <p:nvPr/>
        </p:nvSpPr>
        <p:spPr>
          <a:xfrm>
            <a:off x="140610" y="3349415"/>
            <a:ext cx="5847335" cy="3231654"/>
          </a:xfrm>
          <a:prstGeom prst="rect">
            <a:avLst/>
          </a:prstGeom>
          <a:noFill/>
        </p:spPr>
        <p:txBody>
          <a:bodyPr wrap="square" rtlCol="0">
            <a:spAutoFit/>
          </a:bodyPr>
          <a:lstStyle/>
          <a:p>
            <a:pPr algn="ctr"/>
            <a:r>
              <a:rPr lang="fr-FR" sz="3600" b="1" dirty="0" smtClean="0">
                <a:effectLst>
                  <a:outerShdw blurRad="38100" dist="38100" dir="2700000" algn="tl">
                    <a:srgbClr val="000000">
                      <a:alpha val="43137"/>
                    </a:srgbClr>
                  </a:outerShdw>
                </a:effectLst>
                <a:latin typeface="+mj-lt"/>
              </a:rPr>
              <a:t>D</a:t>
            </a:r>
            <a:r>
              <a:rPr lang="fr-FR" sz="2400" b="1" dirty="0" smtClean="0">
                <a:latin typeface="+mj-lt"/>
              </a:rPr>
              <a:t>urant l’animation nous avons appris qu’il existe différentes sortes de plastique (PVC, PE, PET,…), que tous les déchets rejetés dans la mer terminent au même endroit c’est-à-dire dans l’océan Pacifique près des côtes d’Amérique du Nord : on l’appelle le 7éme continent car il à une superficie de 3,5 millions de Km² (6 fois la superficie de la France).</a:t>
            </a:r>
            <a:endParaRPr lang="fr-FR" sz="2400" b="1" dirty="0">
              <a:latin typeface="+mj-lt"/>
            </a:endParaRPr>
          </a:p>
        </p:txBody>
      </p:sp>
      <p:pic>
        <p:nvPicPr>
          <p:cNvPr id="15" name="Image 14"/>
          <p:cNvPicPr>
            <a:picLocks noChangeAspect="1"/>
          </p:cNvPicPr>
          <p:nvPr/>
        </p:nvPicPr>
        <p:blipFill>
          <a:blip r:embed="rId12"/>
          <a:stretch>
            <a:fillRect/>
          </a:stretch>
        </p:blipFill>
        <p:spPr>
          <a:xfrm>
            <a:off x="8872910" y="5510675"/>
            <a:ext cx="1909363" cy="1126044"/>
          </a:xfrm>
          <a:prstGeom prst="rect">
            <a:avLst/>
          </a:prstGeom>
        </p:spPr>
      </p:pic>
    </p:spTree>
    <p:extLst>
      <p:ext uri="{BB962C8B-B14F-4D97-AF65-F5344CB8AC3E}">
        <p14:creationId xmlns:p14="http://schemas.microsoft.com/office/powerpoint/2010/main" val="113554253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94144"/>
            <a:ext cx="12192000" cy="4351338"/>
          </a:xfrm>
        </p:spPr>
        <p:txBody>
          <a:bodyPr/>
          <a:lstStyle/>
          <a:p>
            <a:pPr marL="0" indent="0" algn="ctr">
              <a:buNone/>
            </a:pPr>
            <a:r>
              <a:rPr lang="fr-FR" sz="3000" b="1" dirty="0" smtClean="0">
                <a:effectLst>
                  <a:outerShdw blurRad="38100" dist="38100" dir="2700000" algn="tl">
                    <a:srgbClr val="000000">
                      <a:alpha val="43137"/>
                    </a:srgbClr>
                  </a:outerShdw>
                </a:effectLst>
                <a:latin typeface="+mj-lt"/>
              </a:rPr>
              <a:t>LE </a:t>
            </a:r>
            <a:r>
              <a:rPr lang="fr-FR" sz="3000" b="1" dirty="0">
                <a:effectLst>
                  <a:outerShdw blurRad="38100" dist="38100" dir="2700000" algn="tl">
                    <a:srgbClr val="000000">
                      <a:alpha val="43137"/>
                    </a:srgbClr>
                  </a:outerShdw>
                </a:effectLst>
                <a:latin typeface="+mj-lt"/>
              </a:rPr>
              <a:t>FABULEUX MONDE DES </a:t>
            </a:r>
            <a:r>
              <a:rPr lang="fr-FR" sz="3000" b="1" dirty="0" smtClean="0">
                <a:effectLst>
                  <a:outerShdw blurRad="38100" dist="38100" dir="2700000" algn="tl">
                    <a:srgbClr val="000000">
                      <a:alpha val="43137"/>
                    </a:srgbClr>
                  </a:outerShdw>
                </a:effectLst>
                <a:latin typeface="+mj-lt"/>
              </a:rPr>
              <a:t>INSECTES </a:t>
            </a:r>
            <a:endParaRPr lang="fr-FR" sz="2400" b="1" dirty="0" smtClean="0">
              <a:effectLst>
                <a:outerShdw blurRad="38100" dist="38100" dir="2700000" algn="tl">
                  <a:srgbClr val="000000">
                    <a:alpha val="43137"/>
                  </a:srgbClr>
                </a:outerShdw>
              </a:effectLst>
              <a:latin typeface="+mj-lt"/>
            </a:endParaRPr>
          </a:p>
          <a:p>
            <a:pPr marL="0" indent="0" algn="ctr">
              <a:buNone/>
            </a:pPr>
            <a:r>
              <a:rPr lang="fr-FR" sz="3600" b="1" dirty="0" smtClean="0">
                <a:effectLst>
                  <a:outerShdw blurRad="38100" dist="38100" dir="2700000" algn="tl">
                    <a:srgbClr val="000000">
                      <a:alpha val="43137"/>
                    </a:srgbClr>
                  </a:outerShdw>
                </a:effectLst>
                <a:latin typeface="+mj-lt"/>
              </a:rPr>
              <a:t>U</a:t>
            </a:r>
            <a:r>
              <a:rPr lang="fr-FR" sz="2400" b="1" dirty="0" smtClean="0">
                <a:latin typeface="+mj-lt"/>
              </a:rPr>
              <a:t>ne </a:t>
            </a:r>
            <a:r>
              <a:rPr lang="fr-FR" sz="2400" b="1" dirty="0">
                <a:latin typeface="+mj-lt"/>
              </a:rPr>
              <a:t>version rien que pour les enfants, ludique et colorée. On y découvre ce que sont les insectes, ce qu’ils mangent, comment ils vivent, etc… tout en s’amusant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78189">
            <a:off x="409815" y="493394"/>
            <a:ext cx="2860104" cy="1906736"/>
          </a:xfrm>
          <a:prstGeom prst="rect">
            <a:avLst/>
          </a:prstGeom>
          <a:ln>
            <a:noFill/>
          </a:ln>
          <a:effectLst>
            <a:softEdge rad="112500"/>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9442">
            <a:off x="9123349" y="289794"/>
            <a:ext cx="2762070" cy="1841380"/>
          </a:xfrm>
          <a:prstGeom prst="rect">
            <a:avLst/>
          </a:prstGeom>
          <a:ln>
            <a:noFill/>
          </a:ln>
          <a:effectLst>
            <a:softEdge rad="112500"/>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241" y="193845"/>
            <a:ext cx="2820430" cy="1880287"/>
          </a:xfrm>
          <a:prstGeom prst="rect">
            <a:avLst/>
          </a:prstGeom>
          <a:ln>
            <a:noFill/>
          </a:ln>
          <a:effectLst>
            <a:softEdge rad="112500"/>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069" y="4470851"/>
            <a:ext cx="2763732" cy="1842488"/>
          </a:xfrm>
          <a:prstGeom prst="rect">
            <a:avLst/>
          </a:prstGeom>
          <a:ln>
            <a:noFill/>
          </a:ln>
          <a:effectLst>
            <a:softEdge rad="112500"/>
          </a:effec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987" y="4031629"/>
            <a:ext cx="2444449" cy="1629632"/>
          </a:xfrm>
          <a:prstGeom prst="rect">
            <a:avLst/>
          </a:prstGeom>
          <a:ln>
            <a:noFill/>
          </a:ln>
          <a:effectLst>
            <a:softEdge rad="112500"/>
          </a:effectLst>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7754" y="5484546"/>
            <a:ext cx="1922664" cy="1281776"/>
          </a:xfrm>
          <a:prstGeom prst="rect">
            <a:avLst/>
          </a:prstGeom>
          <a:ln>
            <a:noFill/>
          </a:ln>
          <a:effectLst>
            <a:softEdge rad="112500"/>
          </a:effectLst>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0473" y="4227146"/>
            <a:ext cx="2151173" cy="1434115"/>
          </a:xfrm>
          <a:prstGeom prst="rect">
            <a:avLst/>
          </a:prstGeom>
          <a:ln>
            <a:noFill/>
          </a:ln>
          <a:effectLst>
            <a:softEdge rad="112500"/>
          </a:effectLst>
        </p:spPr>
      </p:pic>
    </p:spTree>
    <p:extLst>
      <p:ext uri="{BB962C8B-B14F-4D97-AF65-F5344CB8AC3E}">
        <p14:creationId xmlns:p14="http://schemas.microsoft.com/office/powerpoint/2010/main" val="283053285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490476">
            <a:off x="338492" y="588057"/>
            <a:ext cx="3063600" cy="2042401"/>
          </a:xfrm>
          <a:prstGeom prst="rect">
            <a:avLst/>
          </a:prstGeom>
          <a:ln>
            <a:noFill/>
          </a:ln>
          <a:effectLst>
            <a:softEdge rad="112500"/>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648" y="62753"/>
            <a:ext cx="3570073" cy="1990165"/>
          </a:xfrm>
          <a:prstGeom prst="rect">
            <a:avLst/>
          </a:prstGeom>
          <a:ln>
            <a:noFill/>
          </a:ln>
          <a:effectLst>
            <a:softEdge rad="112500"/>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8144">
            <a:off x="8876367" y="603613"/>
            <a:ext cx="3061800" cy="2041200"/>
          </a:xfrm>
          <a:prstGeom prst="rect">
            <a:avLst/>
          </a:prstGeom>
          <a:ln>
            <a:noFill/>
          </a:ln>
          <a:effectLst>
            <a:softEdge rad="112500"/>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55" y="4824853"/>
            <a:ext cx="2093728" cy="1591200"/>
          </a:xfrm>
          <a:prstGeom prst="rect">
            <a:avLst/>
          </a:prstGeom>
          <a:ln>
            <a:noFill/>
          </a:ln>
          <a:effectLst>
            <a:softEdge rad="112500"/>
          </a:effec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7297" y="4802679"/>
            <a:ext cx="2386802" cy="1591200"/>
          </a:xfrm>
          <a:prstGeom prst="rect">
            <a:avLst/>
          </a:prstGeom>
          <a:ln>
            <a:noFill/>
          </a:ln>
          <a:effectLst>
            <a:softEdge rad="112500"/>
          </a:effectLst>
        </p:spPr>
      </p:pic>
      <p:sp>
        <p:nvSpPr>
          <p:cNvPr id="9" name="ZoneTexte 8"/>
          <p:cNvSpPr txBox="1"/>
          <p:nvPr/>
        </p:nvSpPr>
        <p:spPr>
          <a:xfrm>
            <a:off x="3355600" y="2170094"/>
            <a:ext cx="5190733" cy="461665"/>
          </a:xfrm>
          <a:prstGeom prst="rect">
            <a:avLst/>
          </a:prstGeom>
          <a:noFill/>
        </p:spPr>
        <p:txBody>
          <a:bodyPr wrap="square" rtlCol="0">
            <a:spAutoFit/>
          </a:bodyPr>
          <a:lstStyle/>
          <a:p>
            <a:pPr algn="ctr"/>
            <a:r>
              <a:rPr lang="fr-FR" sz="2400" b="1" u="sng" dirty="0" smtClean="0">
                <a:effectLst>
                  <a:outerShdw blurRad="38100" dist="38100" dir="2700000" algn="tl">
                    <a:srgbClr val="000000">
                      <a:alpha val="43137"/>
                    </a:srgbClr>
                  </a:outerShdw>
                </a:effectLst>
                <a:latin typeface="+mj-lt"/>
              </a:rPr>
              <a:t>MOT DES ENFANTS </a:t>
            </a:r>
            <a:r>
              <a:rPr lang="fr-FR" sz="2400" dirty="0" smtClean="0"/>
              <a:t>:</a:t>
            </a:r>
            <a:endParaRPr lang="fr-FR" sz="2400" dirty="0"/>
          </a:p>
        </p:txBody>
      </p:sp>
      <p:sp>
        <p:nvSpPr>
          <p:cNvPr id="2" name="ZoneTexte 1"/>
          <p:cNvSpPr txBox="1"/>
          <p:nvPr/>
        </p:nvSpPr>
        <p:spPr>
          <a:xfrm>
            <a:off x="2449469" y="3096056"/>
            <a:ext cx="6867828" cy="3297719"/>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295498876"/>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396</Words>
  <Application>Microsoft Office PowerPoint</Application>
  <PresentationFormat>Grand écran</PresentationFormat>
  <Paragraphs>42</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CONSEIL MUNICIPAL JEUNES</vt:lpstr>
      <vt:lpstr>Cité Nature</vt:lpstr>
      <vt:lpstr>Au rez-de-chaussée de Cité Nature, les expositions permanentes se divisent en trois parties : l’espace “nature”, l’espace “alimentation” et l’espace “histoire”. </vt:lpstr>
      <vt:lpstr>Présentation PowerPoint</vt:lpstr>
      <vt:lpstr>                                                                                         Pour manger, nous nous sommes installés dans une salle prévue à cette effet d’où l’on avait une très belle vue sur l’extérieur avec ses jardins.</vt:lpstr>
      <vt:lpstr>Le plastique est partout : crayons, semelles de chaussures, bouteilles d’eau … Découvrons les différents types de plastiques, comment les recycler, par quoi les remplacer ? </vt:lpstr>
      <vt:lpstr>Les ressources en eau, la déforestation, l’agriculture sont autant de thèmes abordés au cours de cette visite.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 JEUNES</dc:title>
  <dc:creator>Vanessa Grenier</dc:creator>
  <cp:lastModifiedBy>Vanessa Grenier</cp:lastModifiedBy>
  <cp:revision>27</cp:revision>
  <cp:lastPrinted>2016-05-31T14:41:30Z</cp:lastPrinted>
  <dcterms:created xsi:type="dcterms:W3CDTF">2016-05-31T08:06:25Z</dcterms:created>
  <dcterms:modified xsi:type="dcterms:W3CDTF">2016-06-21T08:10:54Z</dcterms:modified>
</cp:coreProperties>
</file>